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</p:sldIdLst>
  <p:sldSz cy="5143500" cx="9144000"/>
  <p:notesSz cx="6858000" cy="9144000"/>
  <p:embeddedFontLst>
    <p:embeddedFont>
      <p:font typeface="Roboto"/>
      <p:regular r:id="rId35"/>
      <p:bold r:id="rId36"/>
      <p:italic r:id="rId37"/>
      <p:boldItalic r:id="rId38"/>
    </p:embeddedFont>
    <p:embeddedFont>
      <p:font typeface="Merriweather"/>
      <p:regular r:id="rId39"/>
      <p:bold r:id="rId40"/>
      <p:italic r:id="rId41"/>
      <p:boldItalic r:id="rId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FF528480-F0A6-41CF-9F75-599E87987AA4}">
  <a:tblStyle styleId="{FF528480-F0A6-41CF-9F75-599E87987AA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erriweather-bold.fntdata"/><Relationship Id="rId20" Type="http://schemas.openxmlformats.org/officeDocument/2006/relationships/slide" Target="slides/slide14.xml"/><Relationship Id="rId42" Type="http://schemas.openxmlformats.org/officeDocument/2006/relationships/font" Target="fonts/Merriweather-boldItalic.fntdata"/><Relationship Id="rId41" Type="http://schemas.openxmlformats.org/officeDocument/2006/relationships/font" Target="fonts/Merriweather-italic.fntdata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font" Target="fonts/Roboto-regular.fntdata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font" Target="fonts/Roboto-italic.fntdata"/><Relationship Id="rId14" Type="http://schemas.openxmlformats.org/officeDocument/2006/relationships/slide" Target="slides/slide8.xml"/><Relationship Id="rId36" Type="http://schemas.openxmlformats.org/officeDocument/2006/relationships/font" Target="fonts/Roboto-bold.fntdata"/><Relationship Id="rId17" Type="http://schemas.openxmlformats.org/officeDocument/2006/relationships/slide" Target="slides/slide11.xml"/><Relationship Id="rId39" Type="http://schemas.openxmlformats.org/officeDocument/2006/relationships/font" Target="fonts/Merriweather-regular.fntdata"/><Relationship Id="rId16" Type="http://schemas.openxmlformats.org/officeDocument/2006/relationships/slide" Target="slides/slide10.xml"/><Relationship Id="rId38" Type="http://schemas.openxmlformats.org/officeDocument/2006/relationships/font" Target="fonts/Roboto-boldItalic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2b1ad4f7424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2b1ad4f7424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b1ad4f7424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b1ad4f7424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b1ad4f7424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2b1ad4f7424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b1ad4f7424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2b1ad4f7424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b191376b13_0_2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2b191376b13_0_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b1ad4f7424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b1ad4f7424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b1ad4f7424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2b1ad4f7424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b191376b13_0_2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2b191376b13_0_2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b191376b13_0_3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b191376b13_0_3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b191376b13_0_3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2b191376b13_0_3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b191376b13_0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2b191376b13_0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2b191376b13_0_3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2b191376b13_0_3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2b191376b13_0_3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2b191376b13_0_3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2b191376b13_0_2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2b191376b13_0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2b191376b13_0_2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2b191376b13_0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2b191376b13_0_2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2b191376b13_0_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2b191376b13_0_2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2b191376b13_0_2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2b191376b13_0_2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2b191376b13_0_2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2b191376b13_0_2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2b191376b13_0_2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2b1ad4f7424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2b1ad4f7424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2b191376b13_0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2b191376b13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b191376b13_0_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2b191376b13_0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b191376b13_0_2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2b191376b13_0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b191376b13_0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2b191376b13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b19294f274_2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b19294f274_2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b19294f274_2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2b19294f274_2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b1ad4f7424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2b1ad4f7424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25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hasCustomPrompt="1" type="title"/>
          </p:nvPr>
        </p:nvSpPr>
        <p:spPr>
          <a:xfrm>
            <a:off x="311750" y="831175"/>
            <a:ext cx="5334900" cy="12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11"/>
          <p:cNvSpPr txBox="1"/>
          <p:nvPr>
            <p:ph idx="1" type="body"/>
          </p:nvPr>
        </p:nvSpPr>
        <p:spPr>
          <a:xfrm>
            <a:off x="311700" y="2121425"/>
            <a:ext cx="5334900" cy="9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57" name="Google Shape;5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48099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6" name="Google Shape;16;p3"/>
          <p:cNvSpPr/>
          <p:nvPr/>
        </p:nvSpPr>
        <p:spPr>
          <a:xfrm>
            <a:off x="0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0"/>
            <a:ext cx="431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/>
          <p:nvPr/>
        </p:nvSpPr>
        <p:spPr>
          <a:xfrm>
            <a:off x="0" y="44125"/>
            <a:ext cx="4313625" cy="4399375"/>
          </a:xfrm>
          <a:custGeom>
            <a:rect b="b" l="l" r="r" t="t"/>
            <a:pathLst>
              <a:path extrusionOk="0" h="175975" w="172545">
                <a:moveTo>
                  <a:pt x="0" y="157"/>
                </a:moveTo>
                <a:lnTo>
                  <a:pt x="172419" y="0"/>
                </a:lnTo>
                <a:lnTo>
                  <a:pt x="172545" y="126541"/>
                </a:lnTo>
                <a:lnTo>
                  <a:pt x="0" y="175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22" name="Google Shape;22;p4"/>
          <p:cNvSpPr/>
          <p:nvPr/>
        </p:nvSpPr>
        <p:spPr>
          <a:xfrm>
            <a:off x="-125" y="0"/>
            <a:ext cx="4316900" cy="4395600"/>
          </a:xfrm>
          <a:custGeom>
            <a:rect b="b" l="l" r="r" t="t"/>
            <a:pathLst>
              <a:path extrusionOk="0" h="175824" w="172676">
                <a:moveTo>
                  <a:pt x="0" y="6"/>
                </a:moveTo>
                <a:lnTo>
                  <a:pt x="172676" y="0"/>
                </a:lnTo>
                <a:lnTo>
                  <a:pt x="172562" y="126442"/>
                </a:lnTo>
                <a:lnTo>
                  <a:pt x="0" y="17582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23" name="Google Shape;23;p4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/>
          <p:nvPr/>
        </p:nvSpPr>
        <p:spPr>
          <a:xfrm>
            <a:off x="0" y="0"/>
            <a:ext cx="3764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 txBox="1"/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7"/>
          <p:cNvSpPr txBox="1"/>
          <p:nvPr>
            <p:ph idx="1" type="body"/>
          </p:nvPr>
        </p:nvSpPr>
        <p:spPr>
          <a:xfrm>
            <a:off x="311700" y="2390650"/>
            <a:ext cx="3127500" cy="229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0" name="Google Shape;4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/>
          <p:nvPr>
            <p:ph type="title"/>
          </p:nvPr>
        </p:nvSpPr>
        <p:spPr>
          <a:xfrm>
            <a:off x="311675" y="798600"/>
            <a:ext cx="6247800" cy="35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3" name="Google Shape;4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9"/>
          <p:cNvSpPr txBox="1"/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" type="subTitle"/>
          </p:nvPr>
        </p:nvSpPr>
        <p:spPr>
          <a:xfrm>
            <a:off x="304800" y="2626725"/>
            <a:ext cx="3704400" cy="9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8" name="Google Shape;48;p9"/>
          <p:cNvSpPr txBox="1"/>
          <p:nvPr>
            <p:ph idx="2" type="body"/>
          </p:nvPr>
        </p:nvSpPr>
        <p:spPr>
          <a:xfrm>
            <a:off x="4879025" y="500925"/>
            <a:ext cx="3954000" cy="41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9" name="Google Shape;49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/>
          <p:nvPr/>
        </p:nvSpPr>
        <p:spPr>
          <a:xfrm>
            <a:off x="0" y="4369000"/>
            <a:ext cx="9144000" cy="77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10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erriweather"/>
              <a:buNone/>
              <a:defRPr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/>
        </p:txBody>
      </p:sp>
      <p:sp>
        <p:nvSpPr>
          <p:cNvPr id="53" name="Google Shape;5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aradig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Relationship Id="rId4" Type="http://schemas.openxmlformats.org/officeDocument/2006/relationships/image" Target="../media/image4.png"/><Relationship Id="rId5" Type="http://schemas.openxmlformats.org/officeDocument/2006/relationships/image" Target="../media/image6.png"/><Relationship Id="rId6" Type="http://schemas.openxmlformats.org/officeDocument/2006/relationships/image" Target="../media/image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8.png"/><Relationship Id="rId4" Type="http://schemas.openxmlformats.org/officeDocument/2006/relationships/image" Target="../media/image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.png"/><Relationship Id="rId4" Type="http://schemas.openxmlformats.org/officeDocument/2006/relationships/image" Target="../media/image13.png"/><Relationship Id="rId5" Type="http://schemas.openxmlformats.org/officeDocument/2006/relationships/image" Target="../media/image8.png"/><Relationship Id="rId6" Type="http://schemas.openxmlformats.org/officeDocument/2006/relationships/image" Target="../media/image19.png"/><Relationship Id="rId7" Type="http://schemas.openxmlformats.org/officeDocument/2006/relationships/image" Target="../media/image1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3.png"/><Relationship Id="rId4" Type="http://schemas.openxmlformats.org/officeDocument/2006/relationships/image" Target="../media/image20.png"/><Relationship Id="rId5" Type="http://schemas.openxmlformats.org/officeDocument/2006/relationships/image" Target="../media/image2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2.png"/><Relationship Id="rId4" Type="http://schemas.openxmlformats.org/officeDocument/2006/relationships/image" Target="../media/image2.png"/><Relationship Id="rId5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3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RSS-based localization </a:t>
            </a:r>
            <a:endParaRPr/>
          </a:p>
        </p:txBody>
      </p:sp>
      <p:sp>
        <p:nvSpPr>
          <p:cNvPr id="65" name="Google Shape;65;p13"/>
          <p:cNvSpPr txBox="1"/>
          <p:nvPr>
            <p:ph idx="1" type="subTitle"/>
          </p:nvPr>
        </p:nvSpPr>
        <p:spPr>
          <a:xfrm>
            <a:off x="311700" y="1214710"/>
            <a:ext cx="42426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Emil Jousimaa &amp; Siep Dokter</a:t>
            </a:r>
            <a:endParaRPr/>
          </a:p>
        </p:txBody>
      </p:sp>
      <p:sp>
        <p:nvSpPr>
          <p:cNvPr id="66" name="Google Shape;66;p13"/>
          <p:cNvSpPr txBox="1"/>
          <p:nvPr/>
        </p:nvSpPr>
        <p:spPr>
          <a:xfrm>
            <a:off x="311700" y="1681025"/>
            <a:ext cx="61674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" sz="13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Based on: “A Hybrid WiFi/Bluetooth RSS Dataset with Application to Multilateration-Based Localization” by Giovanni Pettorru et. al</a:t>
            </a:r>
            <a:endParaRPr sz="13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2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Scenario B, Bluetooth Dataset</a:t>
            </a:r>
            <a:endParaRPr/>
          </a:p>
        </p:txBody>
      </p:sp>
      <p:sp>
        <p:nvSpPr>
          <p:cNvPr id="133" name="Google Shape;133;p22"/>
          <p:cNvSpPr txBox="1"/>
          <p:nvPr>
            <p:ph idx="1" type="body"/>
          </p:nvPr>
        </p:nvSpPr>
        <p:spPr>
          <a:xfrm>
            <a:off x="-29100" y="1796475"/>
            <a:ext cx="21675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nl"/>
              <a:t>Anchor 1: 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nl"/>
              <a:t>mean: -66.426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nl"/>
              <a:t>median: -67.0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nl"/>
              <a:t>variance: 5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nl"/>
              <a:t>Anchor 2: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nl"/>
              <a:t>mean: </a:t>
            </a:r>
            <a:r>
              <a:rPr lang="nl" sz="1200"/>
              <a:t>-</a:t>
            </a:r>
            <a:r>
              <a:rPr lang="nl"/>
              <a:t>68.092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nl"/>
              <a:t>median: -67.0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nl"/>
              <a:t>variance: 10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nl"/>
              <a:t>Anchor 3: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nl"/>
              <a:t>mean: -81.3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nl"/>
              <a:t>median: -80.0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nl"/>
              <a:t>variance: 32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700"/>
          </a:p>
        </p:txBody>
      </p:sp>
      <p:sp>
        <p:nvSpPr>
          <p:cNvPr id="134" name="Google Shape;134;p22"/>
          <p:cNvSpPr txBox="1"/>
          <p:nvPr>
            <p:ph idx="1" type="body"/>
          </p:nvPr>
        </p:nvSpPr>
        <p:spPr>
          <a:xfrm>
            <a:off x="2167500" y="1770950"/>
            <a:ext cx="21675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304958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nl"/>
              <a:t>Anchor 4: </a:t>
            </a:r>
            <a:endParaRPr/>
          </a:p>
          <a:p>
            <a:pPr indent="-293211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nl"/>
              <a:t>mean: -86.879</a:t>
            </a:r>
            <a:endParaRPr/>
          </a:p>
          <a:p>
            <a:pPr indent="-293211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nl"/>
              <a:t>median: -87.0</a:t>
            </a:r>
            <a:endParaRPr/>
          </a:p>
          <a:p>
            <a:pPr indent="-293211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nl"/>
              <a:t>variance: 9</a:t>
            </a:r>
            <a:endParaRPr/>
          </a:p>
          <a:p>
            <a:pPr indent="-304958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nl"/>
              <a:t>Anchor 5:</a:t>
            </a:r>
            <a:endParaRPr/>
          </a:p>
          <a:p>
            <a:pPr indent="-293211" lvl="1" marL="914400" rtl="0" algn="l">
              <a:spcBef>
                <a:spcPts val="0"/>
              </a:spcBef>
              <a:spcAft>
                <a:spcPts val="0"/>
              </a:spcAft>
              <a:buSzPct val="84615"/>
              <a:buChar char="○"/>
            </a:pPr>
            <a:r>
              <a:rPr lang="nl"/>
              <a:t>mean: -74.092</a:t>
            </a:r>
            <a:endParaRPr sz="1300"/>
          </a:p>
          <a:p>
            <a:pPr indent="-293211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nl"/>
              <a:t>median: -76.0</a:t>
            </a:r>
            <a:endParaRPr/>
          </a:p>
          <a:p>
            <a:pPr indent="-293211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nl"/>
              <a:t>variance: 43</a:t>
            </a:r>
            <a:endParaRPr/>
          </a:p>
          <a:p>
            <a:pPr indent="-304958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nl"/>
              <a:t>Anchor 6:</a:t>
            </a:r>
            <a:endParaRPr/>
          </a:p>
          <a:p>
            <a:pPr indent="-293211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nl"/>
              <a:t>mean: -68.719</a:t>
            </a:r>
            <a:endParaRPr/>
          </a:p>
          <a:p>
            <a:pPr indent="-293211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nl"/>
              <a:t>median: -70.0</a:t>
            </a:r>
            <a:endParaRPr/>
          </a:p>
          <a:p>
            <a:pPr indent="-293211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nl"/>
              <a:t>variance: 19</a:t>
            </a:r>
            <a:endParaRPr/>
          </a:p>
          <a:p>
            <a:pPr indent="-304958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nl"/>
              <a:t>Anchor 7:</a:t>
            </a:r>
            <a:endParaRPr/>
          </a:p>
          <a:p>
            <a:pPr indent="-293211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nl"/>
              <a:t>mean: -70.987</a:t>
            </a:r>
            <a:endParaRPr/>
          </a:p>
          <a:p>
            <a:pPr indent="-293211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nl"/>
              <a:t>median: -71.0</a:t>
            </a:r>
            <a:endParaRPr/>
          </a:p>
          <a:p>
            <a:pPr indent="-293211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nl"/>
              <a:t>variance: 4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700"/>
          </a:p>
        </p:txBody>
      </p:sp>
      <p:pic>
        <p:nvPicPr>
          <p:cNvPr id="135" name="Google Shape;13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7400" y="1505625"/>
            <a:ext cx="4504198" cy="32239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3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Scenario B, WiFi Dataset</a:t>
            </a:r>
            <a:endParaRPr/>
          </a:p>
        </p:txBody>
      </p:sp>
      <p:sp>
        <p:nvSpPr>
          <p:cNvPr id="141" name="Google Shape;141;p23"/>
          <p:cNvSpPr txBox="1"/>
          <p:nvPr>
            <p:ph idx="1" type="body"/>
          </p:nvPr>
        </p:nvSpPr>
        <p:spPr>
          <a:xfrm>
            <a:off x="-29100" y="1796475"/>
            <a:ext cx="21675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nl"/>
              <a:t>Anchor 1: 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nl"/>
              <a:t>mean: -66.683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nl"/>
              <a:t>median: -69.0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nl"/>
              <a:t>variance: 212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nl"/>
              <a:t>Anchor 2: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nl"/>
              <a:t>mean: </a:t>
            </a:r>
            <a:r>
              <a:rPr lang="nl" sz="1200"/>
              <a:t>-</a:t>
            </a:r>
            <a:r>
              <a:rPr lang="nl"/>
              <a:t>62.057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nl"/>
              <a:t>median: -63.0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nl"/>
              <a:t>variance: 83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nl"/>
              <a:t>Anchor 3: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nl"/>
              <a:t>mean: -71.467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nl"/>
              <a:t>median: -73.0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nl"/>
              <a:t>variance: 41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700"/>
          </a:p>
        </p:txBody>
      </p:sp>
      <p:sp>
        <p:nvSpPr>
          <p:cNvPr id="142" name="Google Shape;142;p23"/>
          <p:cNvSpPr txBox="1"/>
          <p:nvPr>
            <p:ph idx="1" type="body"/>
          </p:nvPr>
        </p:nvSpPr>
        <p:spPr>
          <a:xfrm>
            <a:off x="2167500" y="1770950"/>
            <a:ext cx="21675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304958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nl"/>
              <a:t>Anchor 4: </a:t>
            </a:r>
            <a:endParaRPr/>
          </a:p>
          <a:p>
            <a:pPr indent="-293211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nl"/>
              <a:t>mean: -74.149</a:t>
            </a:r>
            <a:endParaRPr/>
          </a:p>
          <a:p>
            <a:pPr indent="-293211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nl"/>
              <a:t>median: -75.0</a:t>
            </a:r>
            <a:endParaRPr/>
          </a:p>
          <a:p>
            <a:pPr indent="-293211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nl"/>
              <a:t>variance: 196</a:t>
            </a:r>
            <a:endParaRPr/>
          </a:p>
          <a:p>
            <a:pPr indent="-304958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nl"/>
              <a:t>Anchor 5:</a:t>
            </a:r>
            <a:endParaRPr/>
          </a:p>
          <a:p>
            <a:pPr indent="-293211" lvl="1" marL="914400" rtl="0" algn="l">
              <a:spcBef>
                <a:spcPts val="0"/>
              </a:spcBef>
              <a:spcAft>
                <a:spcPts val="0"/>
              </a:spcAft>
              <a:buSzPct val="84615"/>
              <a:buChar char="○"/>
            </a:pPr>
            <a:r>
              <a:rPr lang="nl"/>
              <a:t>mean: -63.028</a:t>
            </a:r>
            <a:endParaRPr sz="1300"/>
          </a:p>
          <a:p>
            <a:pPr indent="-293211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nl"/>
              <a:t>median: -65.0</a:t>
            </a:r>
            <a:endParaRPr/>
          </a:p>
          <a:p>
            <a:pPr indent="-293211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nl"/>
              <a:t>variance: 208</a:t>
            </a:r>
            <a:endParaRPr/>
          </a:p>
          <a:p>
            <a:pPr indent="-304958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nl"/>
              <a:t>Anchor 6:</a:t>
            </a:r>
            <a:endParaRPr/>
          </a:p>
          <a:p>
            <a:pPr indent="-293211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nl"/>
              <a:t>mean: -66.059</a:t>
            </a:r>
            <a:endParaRPr/>
          </a:p>
          <a:p>
            <a:pPr indent="-293211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nl"/>
              <a:t>median: -67.0</a:t>
            </a:r>
            <a:endParaRPr/>
          </a:p>
          <a:p>
            <a:pPr indent="-293211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nl"/>
              <a:t>variance: 105</a:t>
            </a:r>
            <a:endParaRPr/>
          </a:p>
          <a:p>
            <a:pPr indent="-304958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nl"/>
              <a:t>Anchor 7:</a:t>
            </a:r>
            <a:endParaRPr/>
          </a:p>
          <a:p>
            <a:pPr indent="-293211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nl"/>
              <a:t>mean: -57.873</a:t>
            </a:r>
            <a:endParaRPr/>
          </a:p>
          <a:p>
            <a:pPr indent="-293211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nl"/>
              <a:t>median: -59.0</a:t>
            </a:r>
            <a:endParaRPr/>
          </a:p>
          <a:p>
            <a:pPr indent="-293211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nl"/>
              <a:t>variance: 138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700"/>
          </a:p>
        </p:txBody>
      </p:sp>
      <p:pic>
        <p:nvPicPr>
          <p:cNvPr id="143" name="Google Shape;14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7400" y="1429425"/>
            <a:ext cx="4504201" cy="33238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4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Scenario C, Bluetooth Dataset</a:t>
            </a:r>
            <a:endParaRPr/>
          </a:p>
        </p:txBody>
      </p:sp>
      <p:sp>
        <p:nvSpPr>
          <p:cNvPr id="149" name="Google Shape;149;p24"/>
          <p:cNvSpPr txBox="1"/>
          <p:nvPr>
            <p:ph idx="1" type="body"/>
          </p:nvPr>
        </p:nvSpPr>
        <p:spPr>
          <a:xfrm>
            <a:off x="-29100" y="1796475"/>
            <a:ext cx="21675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nl"/>
              <a:t>Anchor 1: 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nl"/>
              <a:t>mean: -73.259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nl"/>
              <a:t>median: -72.0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nl"/>
              <a:t>variance: 42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nl"/>
              <a:t>Anchor 2: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nl"/>
              <a:t>mean: </a:t>
            </a:r>
            <a:r>
              <a:rPr lang="nl" sz="1200"/>
              <a:t>-71.197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nl"/>
              <a:t>median: -71.0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nl"/>
              <a:t>variance: 5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nl"/>
              <a:t>Anchor 3: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nl"/>
              <a:t>mean: -53.581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nl"/>
              <a:t>median: -54.0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nl"/>
              <a:t>variance: 2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700"/>
          </a:p>
        </p:txBody>
      </p:sp>
      <p:sp>
        <p:nvSpPr>
          <p:cNvPr id="150" name="Google Shape;150;p24"/>
          <p:cNvSpPr txBox="1"/>
          <p:nvPr>
            <p:ph idx="1" type="body"/>
          </p:nvPr>
        </p:nvSpPr>
        <p:spPr>
          <a:xfrm>
            <a:off x="2167500" y="1770950"/>
            <a:ext cx="21675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nl"/>
              <a:t>Anchor 4: 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nl"/>
              <a:t>mean: -67.534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nl"/>
              <a:t>median: -67.0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nl"/>
              <a:t>variance: 4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nl"/>
              <a:t>Anchor 5: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nl"/>
              <a:t>mean: -69.583</a:t>
            </a:r>
            <a:endParaRPr sz="1300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nl"/>
              <a:t>median: -68.0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nl"/>
              <a:t>variance: 7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nl"/>
              <a:t>Anchor 6: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nl"/>
              <a:t>mean: -72.574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nl"/>
              <a:t>median: -71.0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nl"/>
              <a:t>variance: 23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700"/>
          </a:p>
        </p:txBody>
      </p:sp>
      <p:pic>
        <p:nvPicPr>
          <p:cNvPr id="151" name="Google Shape;15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7400" y="1429425"/>
            <a:ext cx="4504200" cy="3386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Scenario C, WiFi Dataset</a:t>
            </a:r>
            <a:endParaRPr/>
          </a:p>
        </p:txBody>
      </p:sp>
      <p:sp>
        <p:nvSpPr>
          <p:cNvPr id="157" name="Google Shape;157;p25"/>
          <p:cNvSpPr txBox="1"/>
          <p:nvPr>
            <p:ph idx="1" type="body"/>
          </p:nvPr>
        </p:nvSpPr>
        <p:spPr>
          <a:xfrm>
            <a:off x="-29100" y="1796475"/>
            <a:ext cx="21675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nl"/>
              <a:t>Anchor 1: 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nl"/>
              <a:t>mean: -55.389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nl"/>
              <a:t>median: -55.0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nl"/>
              <a:t>variance: 98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nl"/>
              <a:t>Anchor 2: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nl"/>
              <a:t>mean: </a:t>
            </a:r>
            <a:r>
              <a:rPr lang="nl" sz="1200"/>
              <a:t>-54.48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nl"/>
              <a:t>median: -55.0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nl"/>
              <a:t>variance: 141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nl"/>
              <a:t>Anchor 3: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nl"/>
              <a:t>mean: -48.453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nl"/>
              <a:t>median: -49.0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nl"/>
              <a:t>variance: 106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700"/>
          </a:p>
        </p:txBody>
      </p:sp>
      <p:sp>
        <p:nvSpPr>
          <p:cNvPr id="158" name="Google Shape;158;p25"/>
          <p:cNvSpPr txBox="1"/>
          <p:nvPr>
            <p:ph idx="1" type="body"/>
          </p:nvPr>
        </p:nvSpPr>
        <p:spPr>
          <a:xfrm>
            <a:off x="2167500" y="1770950"/>
            <a:ext cx="21675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nl"/>
              <a:t>Anchor 4: 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nl"/>
              <a:t>mean: -54.821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nl"/>
              <a:t>median: -55.0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nl"/>
              <a:t>variance: 99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nl"/>
              <a:t>Anchor 5: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nl"/>
              <a:t>mean: -53.956</a:t>
            </a:r>
            <a:endParaRPr sz="1300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nl"/>
              <a:t>median: -54.0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nl"/>
              <a:t>variance: 124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nl"/>
              <a:t>Anchor 6: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nl"/>
              <a:t>mean: -55.265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nl"/>
              <a:t>median: -57.0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nl"/>
              <a:t>variance: 139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700"/>
          </a:p>
        </p:txBody>
      </p:sp>
      <p:pic>
        <p:nvPicPr>
          <p:cNvPr id="159" name="Google Shape;15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7400" y="1429425"/>
            <a:ext cx="4504200" cy="34014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6"/>
          <p:cNvSpPr txBox="1"/>
          <p:nvPr>
            <p:ph type="title"/>
          </p:nvPr>
        </p:nvSpPr>
        <p:spPr>
          <a:xfrm>
            <a:off x="21800" y="500925"/>
            <a:ext cx="90438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Estimation of the parameters of the path loss model (1)</a:t>
            </a:r>
            <a:endParaRPr/>
          </a:p>
        </p:txBody>
      </p:sp>
      <p:sp>
        <p:nvSpPr>
          <p:cNvPr id="165" name="Google Shape;165;p26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nl"/>
              <a:t>The task was to estimate the path loss exponent n and the power received at the reference </a:t>
            </a:r>
            <a:r>
              <a:rPr lang="nl"/>
              <a:t>distance p_0</a:t>
            </a:r>
            <a:endParaRPr/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SzPts val="1300"/>
              <a:buChar char="●"/>
            </a:pPr>
            <a:r>
              <a:rPr lang="nl"/>
              <a:t>The estimation was done by applying the values of Scenario 0 to the estimator given in [2].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26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nl"/>
              <a:t>The experimental setup for the task</a:t>
            </a:r>
            <a:endParaRPr/>
          </a:p>
        </p:txBody>
      </p:sp>
      <p:pic>
        <p:nvPicPr>
          <p:cNvPr id="167" name="Google Shape;16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5213" y="2133525"/>
            <a:ext cx="4034273" cy="1578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7"/>
          <p:cNvSpPr txBox="1"/>
          <p:nvPr>
            <p:ph type="title"/>
          </p:nvPr>
        </p:nvSpPr>
        <p:spPr>
          <a:xfrm>
            <a:off x="21800" y="500925"/>
            <a:ext cx="90438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Estimation of the parameters of the path loss model (2)</a:t>
            </a:r>
            <a:endParaRPr/>
          </a:p>
        </p:txBody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nl"/>
              <a:t>Path loss model according to [1]: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nl"/>
              <a:t>Path loss model according to [2]: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nl"/>
              <a:t>that can be written as: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nl"/>
              <a:t>where,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27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nl"/>
              <a:t>p_0 = PL(d_0), and p_i = PL(d)</a:t>
            </a:r>
            <a:endParaRPr/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SzPts val="1300"/>
              <a:buChar char="●"/>
            </a:pPr>
            <a:r>
              <a:rPr lang="nl"/>
              <a:t>y=[PL(d)] = Vector of all the RSS values measured at different distances</a:t>
            </a:r>
            <a:endParaRPr/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SzPts val="1300"/>
              <a:buChar char="●"/>
            </a:pPr>
            <a:r>
              <a:rPr lang="nl"/>
              <a:t>In the matrix X the value d stands for the distance of the anchor.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75" name="Google Shape;17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425" y="2503425"/>
            <a:ext cx="2777112" cy="342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57000" y="1841875"/>
            <a:ext cx="2950100" cy="342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13100" y="3140350"/>
            <a:ext cx="981375" cy="27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69227" y="3564425"/>
            <a:ext cx="1899700" cy="79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8"/>
          <p:cNvSpPr txBox="1"/>
          <p:nvPr>
            <p:ph type="title"/>
          </p:nvPr>
        </p:nvSpPr>
        <p:spPr>
          <a:xfrm>
            <a:off x="21800" y="500925"/>
            <a:ext cx="90438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Estimation of the parameters of the path loss model (3)</a:t>
            </a:r>
            <a:endParaRPr/>
          </a:p>
        </p:txBody>
      </p:sp>
      <p:sp>
        <p:nvSpPr>
          <p:cNvPr id="184" name="Google Shape;184;p28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28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nl"/>
              <a:t>Applying y and X to the estimator: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nl"/>
              <a:t>The results: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nl"/>
              <a:t>p_0 = -75.00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nl"/>
              <a:t>n = 0.3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86" name="Google Shape;18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200" y="1643600"/>
            <a:ext cx="4100274" cy="287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53900" y="1852350"/>
            <a:ext cx="1752400" cy="341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9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Estimator based on weighted least squares</a:t>
            </a:r>
            <a:endParaRPr/>
          </a:p>
        </p:txBody>
      </p:sp>
      <p:sp>
        <p:nvSpPr>
          <p:cNvPr id="193" name="Google Shape;193;p29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nl"/>
              <a:t>Measure actual distance [1]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nl"/>
              <a:t>Rewriting formula path loss [1]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nl"/>
              <a:t>Squaring and rewriting makes formula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29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nl"/>
              <a:t>Defined as [1]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nl"/>
              <a:t>We find the variance over every burst and obtain diagonal matrix</a:t>
            </a:r>
            <a:endParaRPr/>
          </a:p>
        </p:txBody>
      </p:sp>
      <p:pic>
        <p:nvPicPr>
          <p:cNvPr id="195" name="Google Shape;19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7525" y="2657125"/>
            <a:ext cx="1235600" cy="4118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35613" y="1837600"/>
            <a:ext cx="3570825" cy="125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7525" y="1837600"/>
            <a:ext cx="1408800" cy="41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57534" y="3428000"/>
            <a:ext cx="929793" cy="25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720625" y="3684800"/>
            <a:ext cx="2407376" cy="125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0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Estimator based on weighted least squares</a:t>
            </a:r>
            <a:endParaRPr/>
          </a:p>
        </p:txBody>
      </p:sp>
      <p:sp>
        <p:nvSpPr>
          <p:cNvPr id="205" name="Google Shape;205;p30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nl" sz="1600"/>
              <a:t>Find the estimator [1]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nl" sz="1600"/>
              <a:t>Of which we obtain the x and y coordinate [1]</a:t>
            </a:r>
            <a:endParaRPr sz="1600"/>
          </a:p>
        </p:txBody>
      </p:sp>
      <p:sp>
        <p:nvSpPr>
          <p:cNvPr id="206" name="Google Shape;206;p30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nl" sz="1600"/>
              <a:t>We compare wifi, bluetooth and hybrid with the Rooted Mean Squared Error. [1]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nl" sz="1600"/>
              <a:t>RMSE equation: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07" name="Google Shape;20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3325" y="1845575"/>
            <a:ext cx="2974350" cy="472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3325" y="3042875"/>
            <a:ext cx="1566584" cy="472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12750" y="2946175"/>
            <a:ext cx="4019550" cy="1314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1"/>
          <p:cNvSpPr txBox="1"/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Scenario A (WLS)</a:t>
            </a:r>
            <a:endParaRPr/>
          </a:p>
        </p:txBody>
      </p:sp>
      <p:sp>
        <p:nvSpPr>
          <p:cNvPr id="215" name="Google Shape;215;p31"/>
          <p:cNvSpPr txBox="1"/>
          <p:nvPr>
            <p:ph idx="1" type="body"/>
          </p:nvPr>
        </p:nvSpPr>
        <p:spPr>
          <a:xfrm>
            <a:off x="311700" y="2390650"/>
            <a:ext cx="3127500" cy="229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nl"/>
              <a:t>RMSE comparison (m)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nl"/>
              <a:t>Wifi most accurate</a:t>
            </a:r>
            <a:endParaRPr/>
          </a:p>
        </p:txBody>
      </p:sp>
      <p:pic>
        <p:nvPicPr>
          <p:cNvPr id="216" name="Google Shape;21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23150" y="152400"/>
            <a:ext cx="3817800" cy="492149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17" name="Google Shape;217;p31"/>
          <p:cNvGraphicFramePr/>
          <p:nvPr/>
        </p:nvGraphicFramePr>
        <p:xfrm>
          <a:off x="479975" y="28014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{FF528480-F0A6-41CF-9F75-599E87987AA4}</a:tableStyleId>
              </a:tblPr>
              <a:tblGrid>
                <a:gridCol w="814225"/>
                <a:gridCol w="814225"/>
                <a:gridCol w="8142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" sz="1300">
                          <a:solidFill>
                            <a:schemeClr val="accent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BLT</a:t>
                      </a:r>
                      <a:endParaRPr sz="1300">
                        <a:solidFill>
                          <a:schemeClr val="accent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" sz="1300">
                          <a:solidFill>
                            <a:schemeClr val="accent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WiFi</a:t>
                      </a:r>
                      <a:endParaRPr sz="1300">
                        <a:solidFill>
                          <a:schemeClr val="accent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" sz="1300">
                          <a:solidFill>
                            <a:schemeClr val="accent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Hybrid</a:t>
                      </a:r>
                      <a:endParaRPr sz="1300">
                        <a:solidFill>
                          <a:schemeClr val="accent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" sz="1300">
                          <a:solidFill>
                            <a:schemeClr val="accent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0.847</a:t>
                      </a:r>
                      <a:endParaRPr sz="1300">
                        <a:solidFill>
                          <a:schemeClr val="accent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" sz="1300">
                          <a:solidFill>
                            <a:schemeClr val="accent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0.106</a:t>
                      </a:r>
                      <a:endParaRPr sz="1300">
                        <a:solidFill>
                          <a:schemeClr val="accent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" sz="1300">
                          <a:solidFill>
                            <a:schemeClr val="accent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0.129</a:t>
                      </a:r>
                      <a:endParaRPr sz="1300">
                        <a:solidFill>
                          <a:schemeClr val="accent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4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Index</a:t>
            </a:r>
            <a:endParaRPr/>
          </a:p>
        </p:txBody>
      </p:sp>
      <p:sp>
        <p:nvSpPr>
          <p:cNvPr id="72" name="Google Shape;72;p14"/>
          <p:cNvSpPr txBox="1"/>
          <p:nvPr>
            <p:ph idx="1" type="body"/>
          </p:nvPr>
        </p:nvSpPr>
        <p:spPr>
          <a:xfrm>
            <a:off x="4486200" y="500925"/>
            <a:ext cx="4657800" cy="456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nl" sz="1500"/>
              <a:t>The experimental setup</a:t>
            </a:r>
            <a:endParaRPr sz="1500"/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nl" sz="1500"/>
              <a:t>Characterisation of the dataset</a:t>
            </a:r>
            <a:endParaRPr sz="1500"/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nl" sz="1500"/>
              <a:t>Estimation parameters of the path loss model</a:t>
            </a:r>
            <a:endParaRPr sz="1500"/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nl" sz="1500"/>
              <a:t>Calculation estimator for target localisation</a:t>
            </a:r>
            <a:endParaRPr sz="1500"/>
          </a:p>
          <a:p>
            <a:pPr indent="-3111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nl" sz="1300"/>
              <a:t>Weighted linear least squares method</a:t>
            </a:r>
            <a:endParaRPr sz="1300"/>
          </a:p>
          <a:p>
            <a:pPr indent="-3111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nl" sz="1300"/>
              <a:t>Maximum Likelihood</a:t>
            </a:r>
            <a:endParaRPr sz="13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nl" sz="1400"/>
              <a:t>Comparing the performance </a:t>
            </a:r>
            <a:endParaRPr sz="1400"/>
          </a:p>
          <a:p>
            <a:pPr indent="-311665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8"/>
              <a:buChar char="○"/>
            </a:pPr>
            <a:r>
              <a:rPr lang="nl" sz="1308"/>
              <a:t>BLT</a:t>
            </a:r>
            <a:endParaRPr sz="1308"/>
          </a:p>
          <a:p>
            <a:pPr indent="-311665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8"/>
              <a:buChar char="○"/>
            </a:pPr>
            <a:r>
              <a:rPr lang="nl" sz="1308"/>
              <a:t>WIFI</a:t>
            </a:r>
            <a:endParaRPr sz="1308"/>
          </a:p>
          <a:p>
            <a:pPr indent="-311665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8"/>
              <a:buChar char="○"/>
            </a:pPr>
            <a:r>
              <a:rPr lang="nl" sz="1308"/>
              <a:t>Hybrid</a:t>
            </a:r>
            <a:endParaRPr sz="1308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2"/>
          <p:cNvSpPr txBox="1"/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Scenario B </a:t>
            </a:r>
            <a:r>
              <a:rPr lang="nl"/>
              <a:t>(WLS)</a:t>
            </a:r>
            <a:endParaRPr/>
          </a:p>
        </p:txBody>
      </p:sp>
      <p:sp>
        <p:nvSpPr>
          <p:cNvPr id="223" name="Google Shape;223;p32"/>
          <p:cNvSpPr txBox="1"/>
          <p:nvPr>
            <p:ph idx="1" type="body"/>
          </p:nvPr>
        </p:nvSpPr>
        <p:spPr>
          <a:xfrm>
            <a:off x="311700" y="2390650"/>
            <a:ext cx="3127500" cy="229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nl"/>
              <a:t>RMSE comparison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nl"/>
              <a:t>Inaccurate compared to other scenarios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nl"/>
              <a:t>Still wifi most accurate</a:t>
            </a:r>
            <a:endParaRPr/>
          </a:p>
        </p:txBody>
      </p:sp>
      <p:pic>
        <p:nvPicPr>
          <p:cNvPr id="224" name="Google Shape;22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54875" y="365288"/>
            <a:ext cx="5000975" cy="4584223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25" name="Google Shape;225;p32"/>
          <p:cNvGraphicFramePr/>
          <p:nvPr/>
        </p:nvGraphicFramePr>
        <p:xfrm>
          <a:off x="479975" y="28014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{FF528480-F0A6-41CF-9F75-599E87987AA4}</a:tableStyleId>
              </a:tblPr>
              <a:tblGrid>
                <a:gridCol w="814225"/>
                <a:gridCol w="814225"/>
                <a:gridCol w="8142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" sz="1300">
                          <a:solidFill>
                            <a:schemeClr val="accent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BLT</a:t>
                      </a:r>
                      <a:endParaRPr sz="1300">
                        <a:solidFill>
                          <a:schemeClr val="accent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" sz="1300">
                          <a:solidFill>
                            <a:schemeClr val="accent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WiFi</a:t>
                      </a:r>
                      <a:endParaRPr sz="1300">
                        <a:solidFill>
                          <a:schemeClr val="accent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" sz="1300">
                          <a:solidFill>
                            <a:schemeClr val="accent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Hybrid</a:t>
                      </a:r>
                      <a:endParaRPr sz="1300">
                        <a:solidFill>
                          <a:schemeClr val="accent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" sz="1300">
                          <a:solidFill>
                            <a:schemeClr val="accent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5.15</a:t>
                      </a:r>
                      <a:endParaRPr sz="1300">
                        <a:solidFill>
                          <a:schemeClr val="accent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" sz="1300">
                          <a:solidFill>
                            <a:schemeClr val="accent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4.845</a:t>
                      </a:r>
                      <a:endParaRPr sz="1300">
                        <a:solidFill>
                          <a:schemeClr val="accent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" sz="1300">
                          <a:solidFill>
                            <a:schemeClr val="accent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4.881</a:t>
                      </a:r>
                      <a:endParaRPr sz="1300">
                        <a:solidFill>
                          <a:schemeClr val="accent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3"/>
          <p:cNvSpPr txBox="1"/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Scenario C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(WLS)</a:t>
            </a:r>
            <a:endParaRPr/>
          </a:p>
        </p:txBody>
      </p:sp>
      <p:sp>
        <p:nvSpPr>
          <p:cNvPr id="231" name="Google Shape;231;p33"/>
          <p:cNvSpPr txBox="1"/>
          <p:nvPr>
            <p:ph idx="1" type="body"/>
          </p:nvPr>
        </p:nvSpPr>
        <p:spPr>
          <a:xfrm>
            <a:off x="311700" y="2390650"/>
            <a:ext cx="3127500" cy="229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nl"/>
              <a:t>RMSE comparison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nl"/>
              <a:t>Wifi most accurate</a:t>
            </a:r>
            <a:endParaRPr/>
          </a:p>
        </p:txBody>
      </p:sp>
      <p:pic>
        <p:nvPicPr>
          <p:cNvPr id="232" name="Google Shape;23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227350"/>
            <a:ext cx="3690534" cy="48387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33" name="Google Shape;233;p33"/>
          <p:cNvGraphicFramePr/>
          <p:nvPr/>
        </p:nvGraphicFramePr>
        <p:xfrm>
          <a:off x="479975" y="28014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{FF528480-F0A6-41CF-9F75-599E87987AA4}</a:tableStyleId>
              </a:tblPr>
              <a:tblGrid>
                <a:gridCol w="814225"/>
                <a:gridCol w="814225"/>
                <a:gridCol w="8142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" sz="1300">
                          <a:solidFill>
                            <a:schemeClr val="accent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BLT</a:t>
                      </a:r>
                      <a:endParaRPr sz="1300">
                        <a:solidFill>
                          <a:schemeClr val="accent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" sz="1300">
                          <a:solidFill>
                            <a:schemeClr val="accent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WiFi</a:t>
                      </a:r>
                      <a:endParaRPr sz="1300">
                        <a:solidFill>
                          <a:schemeClr val="accent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" sz="1300">
                          <a:solidFill>
                            <a:schemeClr val="accent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Hybrid</a:t>
                      </a:r>
                      <a:endParaRPr sz="1300">
                        <a:solidFill>
                          <a:schemeClr val="accent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" sz="1300">
                          <a:solidFill>
                            <a:schemeClr val="accent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0.913</a:t>
                      </a:r>
                      <a:endParaRPr sz="1300">
                        <a:solidFill>
                          <a:schemeClr val="accent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" sz="1300">
                          <a:solidFill>
                            <a:schemeClr val="accent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0.084</a:t>
                      </a:r>
                      <a:endParaRPr sz="1300">
                        <a:solidFill>
                          <a:schemeClr val="accent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" sz="1300">
                          <a:solidFill>
                            <a:schemeClr val="accent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0.095</a:t>
                      </a:r>
                      <a:endParaRPr sz="1300">
                        <a:solidFill>
                          <a:schemeClr val="accent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4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Maximum likelihood estimation</a:t>
            </a:r>
            <a:endParaRPr/>
          </a:p>
        </p:txBody>
      </p:sp>
      <p:sp>
        <p:nvSpPr>
          <p:cNvPr id="239" name="Google Shape;239;p34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nl"/>
              <a:t>Data points normally distributed with 		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nl"/>
              <a:t>A actual power and x[n] measured [3]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nl"/>
              <a:t>The </a:t>
            </a:r>
            <a:r>
              <a:rPr lang="nl"/>
              <a:t>likelihood function [3]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nl"/>
              <a:t>The log likelihood [3]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nl"/>
              <a:t>Minimize with Nelder Mead method and </a:t>
            </a:r>
            <a:r>
              <a:rPr lang="nl"/>
              <a:t>initial</a:t>
            </a:r>
            <a:r>
              <a:rPr lang="nl"/>
              <a:t> </a:t>
            </a:r>
            <a:r>
              <a:rPr lang="nl"/>
              <a:t>guess</a:t>
            </a:r>
            <a:r>
              <a:rPr lang="nl"/>
              <a:t> [1,2]</a:t>
            </a:r>
            <a:endParaRPr/>
          </a:p>
        </p:txBody>
      </p:sp>
      <p:pic>
        <p:nvPicPr>
          <p:cNvPr id="240" name="Google Shape;24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80125" y="1419437"/>
            <a:ext cx="4470572" cy="80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80125" y="2368323"/>
            <a:ext cx="4470576" cy="6699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80125" y="3249100"/>
            <a:ext cx="2585756" cy="62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Comparison ML estimation</a:t>
            </a:r>
            <a:endParaRPr/>
          </a:p>
        </p:txBody>
      </p:sp>
      <p:sp>
        <p:nvSpPr>
          <p:cNvPr id="248" name="Google Shape;248;p35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nl" sz="1600"/>
              <a:t>We compare wifi, bluetooth and hybrid with the Rooted Mean Squared Error. [1]</a:t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35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nl"/>
              <a:t>RMSE equation</a:t>
            </a:r>
            <a:endParaRPr/>
          </a:p>
        </p:txBody>
      </p:sp>
      <p:pic>
        <p:nvPicPr>
          <p:cNvPr id="250" name="Google Shape;25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2575" y="2169500"/>
            <a:ext cx="4019550" cy="1314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6"/>
          <p:cNvSpPr txBox="1"/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Scenario 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(ML)</a:t>
            </a:r>
            <a:endParaRPr/>
          </a:p>
        </p:txBody>
      </p:sp>
      <p:sp>
        <p:nvSpPr>
          <p:cNvPr id="256" name="Google Shape;256;p36"/>
          <p:cNvSpPr txBox="1"/>
          <p:nvPr>
            <p:ph idx="1" type="body"/>
          </p:nvPr>
        </p:nvSpPr>
        <p:spPr>
          <a:xfrm>
            <a:off x="311700" y="2390650"/>
            <a:ext cx="3127500" cy="229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nl"/>
              <a:t>RMSE comparison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nl"/>
              <a:t>Wifi more accurate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257" name="Google Shape;25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52400"/>
            <a:ext cx="3618915" cy="483869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58" name="Google Shape;258;p36"/>
          <p:cNvGraphicFramePr/>
          <p:nvPr/>
        </p:nvGraphicFramePr>
        <p:xfrm>
          <a:off x="479975" y="28014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{FF528480-F0A6-41CF-9F75-599E87987AA4}</a:tableStyleId>
              </a:tblPr>
              <a:tblGrid>
                <a:gridCol w="814225"/>
                <a:gridCol w="814225"/>
                <a:gridCol w="8142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" sz="1300">
                          <a:solidFill>
                            <a:schemeClr val="accent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BLT</a:t>
                      </a:r>
                      <a:endParaRPr sz="1300">
                        <a:solidFill>
                          <a:schemeClr val="accent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" sz="1300">
                          <a:solidFill>
                            <a:schemeClr val="accent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WiFi</a:t>
                      </a:r>
                      <a:endParaRPr sz="1300">
                        <a:solidFill>
                          <a:schemeClr val="accent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" sz="1300">
                          <a:solidFill>
                            <a:schemeClr val="accent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Hybrid</a:t>
                      </a:r>
                      <a:endParaRPr sz="1300">
                        <a:solidFill>
                          <a:schemeClr val="accent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" sz="1300">
                          <a:solidFill>
                            <a:schemeClr val="accent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7.12</a:t>
                      </a:r>
                      <a:endParaRPr sz="1300">
                        <a:solidFill>
                          <a:schemeClr val="accent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" sz="1300">
                          <a:solidFill>
                            <a:schemeClr val="accent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6.63</a:t>
                      </a:r>
                      <a:endParaRPr sz="1300">
                        <a:solidFill>
                          <a:schemeClr val="accent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" sz="1300">
                          <a:solidFill>
                            <a:schemeClr val="accent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6.38</a:t>
                      </a:r>
                      <a:endParaRPr sz="1300">
                        <a:solidFill>
                          <a:schemeClr val="accent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7"/>
          <p:cNvSpPr txBox="1"/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Scenario B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(ML)</a:t>
            </a:r>
            <a:endParaRPr/>
          </a:p>
        </p:txBody>
      </p:sp>
      <p:sp>
        <p:nvSpPr>
          <p:cNvPr id="264" name="Google Shape;264;p37"/>
          <p:cNvSpPr txBox="1"/>
          <p:nvPr>
            <p:ph idx="1" type="body"/>
          </p:nvPr>
        </p:nvSpPr>
        <p:spPr>
          <a:xfrm>
            <a:off x="311700" y="2390650"/>
            <a:ext cx="3127500" cy="229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nl"/>
              <a:t>RMSE comparison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nl"/>
              <a:t>Equally accurate</a:t>
            </a:r>
            <a:endParaRPr/>
          </a:p>
        </p:txBody>
      </p:sp>
      <p:pic>
        <p:nvPicPr>
          <p:cNvPr id="265" name="Google Shape;26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96350" y="500925"/>
            <a:ext cx="4720429" cy="44901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66" name="Google Shape;266;p37"/>
          <p:cNvGraphicFramePr/>
          <p:nvPr/>
        </p:nvGraphicFramePr>
        <p:xfrm>
          <a:off x="479975" y="28014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{FF528480-F0A6-41CF-9F75-599E87987AA4}</a:tableStyleId>
              </a:tblPr>
              <a:tblGrid>
                <a:gridCol w="814225"/>
                <a:gridCol w="814225"/>
                <a:gridCol w="8142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" sz="1300">
                          <a:solidFill>
                            <a:schemeClr val="accent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BLT</a:t>
                      </a:r>
                      <a:endParaRPr sz="1300">
                        <a:solidFill>
                          <a:schemeClr val="accent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" sz="1300">
                          <a:solidFill>
                            <a:schemeClr val="accent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WiFi</a:t>
                      </a:r>
                      <a:endParaRPr sz="1300">
                        <a:solidFill>
                          <a:schemeClr val="accent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" sz="1300">
                          <a:solidFill>
                            <a:schemeClr val="accent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Hybrid</a:t>
                      </a:r>
                      <a:endParaRPr sz="1300">
                        <a:solidFill>
                          <a:schemeClr val="accent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" sz="1300">
                          <a:solidFill>
                            <a:schemeClr val="accent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14.35</a:t>
                      </a:r>
                      <a:endParaRPr sz="1300">
                        <a:solidFill>
                          <a:schemeClr val="accent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" sz="1300">
                          <a:solidFill>
                            <a:schemeClr val="accent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15.13</a:t>
                      </a:r>
                      <a:endParaRPr sz="1300">
                        <a:solidFill>
                          <a:schemeClr val="accent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" sz="1300">
                          <a:solidFill>
                            <a:schemeClr val="accent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14.66</a:t>
                      </a:r>
                      <a:endParaRPr sz="1300">
                        <a:solidFill>
                          <a:schemeClr val="accent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8"/>
          <p:cNvSpPr txBox="1"/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Scenario C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(ML)</a:t>
            </a:r>
            <a:endParaRPr/>
          </a:p>
        </p:txBody>
      </p:sp>
      <p:sp>
        <p:nvSpPr>
          <p:cNvPr id="272" name="Google Shape;272;p38"/>
          <p:cNvSpPr txBox="1"/>
          <p:nvPr>
            <p:ph idx="1" type="body"/>
          </p:nvPr>
        </p:nvSpPr>
        <p:spPr>
          <a:xfrm>
            <a:off x="311700" y="2390650"/>
            <a:ext cx="3127500" cy="229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nl"/>
              <a:t>RMSE comparison</a:t>
            </a:r>
            <a:endParaRPr/>
          </a:p>
          <a:p>
            <a:pPr indent="0" lvl="0" marL="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nl"/>
              <a:t>Wifi better of the two</a:t>
            </a:r>
            <a:endParaRPr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nl"/>
              <a:t>Hybrid best</a:t>
            </a:r>
            <a:endParaRPr/>
          </a:p>
        </p:txBody>
      </p:sp>
      <p:pic>
        <p:nvPicPr>
          <p:cNvPr id="273" name="Google Shape;27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52400"/>
            <a:ext cx="3603858" cy="483869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74" name="Google Shape;274;p38"/>
          <p:cNvGraphicFramePr/>
          <p:nvPr/>
        </p:nvGraphicFramePr>
        <p:xfrm>
          <a:off x="479975" y="28014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{FF528480-F0A6-41CF-9F75-599E87987AA4}</a:tableStyleId>
              </a:tblPr>
              <a:tblGrid>
                <a:gridCol w="814225"/>
                <a:gridCol w="814225"/>
                <a:gridCol w="8142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" sz="1300">
                          <a:solidFill>
                            <a:schemeClr val="accent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BLT</a:t>
                      </a:r>
                      <a:endParaRPr sz="1300">
                        <a:solidFill>
                          <a:schemeClr val="accent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" sz="1300">
                          <a:solidFill>
                            <a:schemeClr val="accent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WiFi</a:t>
                      </a:r>
                      <a:endParaRPr sz="1300">
                        <a:solidFill>
                          <a:schemeClr val="accent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" sz="1300">
                          <a:solidFill>
                            <a:schemeClr val="accent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Hybrid</a:t>
                      </a:r>
                      <a:endParaRPr sz="1300">
                        <a:solidFill>
                          <a:schemeClr val="accent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" sz="1300">
                          <a:solidFill>
                            <a:schemeClr val="accent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4.84</a:t>
                      </a:r>
                      <a:endParaRPr sz="1300">
                        <a:solidFill>
                          <a:schemeClr val="accent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" sz="1300">
                          <a:solidFill>
                            <a:schemeClr val="accent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5.87</a:t>
                      </a:r>
                      <a:endParaRPr sz="1300">
                        <a:solidFill>
                          <a:schemeClr val="accent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" sz="1300">
                          <a:solidFill>
                            <a:schemeClr val="accent2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2.64</a:t>
                      </a:r>
                      <a:endParaRPr sz="1300">
                        <a:solidFill>
                          <a:schemeClr val="accent2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9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Conclusion</a:t>
            </a:r>
            <a:endParaRPr/>
          </a:p>
        </p:txBody>
      </p:sp>
      <p:sp>
        <p:nvSpPr>
          <p:cNvPr id="280" name="Google Shape;280;p39"/>
          <p:cNvSpPr txBox="1"/>
          <p:nvPr>
            <p:ph idx="1" type="body"/>
          </p:nvPr>
        </p:nvSpPr>
        <p:spPr>
          <a:xfrm>
            <a:off x="311725" y="1505700"/>
            <a:ext cx="43338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nl" sz="1400"/>
              <a:t>The datasets from WiFi measurements have larger variance than from BLT measurements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nl" sz="1400"/>
              <a:t>The results of the path loss parameters vary a lot from the ones in [1]</a:t>
            </a:r>
            <a:endParaRPr sz="1400"/>
          </a:p>
          <a:p>
            <a:pPr indent="-317500" lvl="0" marL="457200" rtl="0" algn="l">
              <a:spcBef>
                <a:spcPts val="1000"/>
              </a:spcBef>
              <a:spcAft>
                <a:spcPts val="1000"/>
              </a:spcAft>
              <a:buSzPts val="1400"/>
              <a:buChar char="●"/>
            </a:pPr>
            <a:r>
              <a:rPr lang="nl" sz="1400"/>
              <a:t>Generally WLS estimator provides better results than the ML estimator.</a:t>
            </a:r>
            <a:endParaRPr sz="1400"/>
          </a:p>
        </p:txBody>
      </p:sp>
      <p:sp>
        <p:nvSpPr>
          <p:cNvPr id="281" name="Google Shape;281;p39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nl" sz="1400"/>
              <a:t>The accuracy of BLT and WiFi methods differ depending of the used estimation technique and Scenario</a:t>
            </a:r>
            <a:endParaRPr sz="1400"/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nl" sz="1400"/>
              <a:t>Overall hybrid provides most consistent estimates</a:t>
            </a:r>
            <a:endParaRPr sz="1400"/>
          </a:p>
          <a:p>
            <a:pPr indent="-317500" lvl="0" marL="457200" rtl="0" algn="l">
              <a:spcBef>
                <a:spcPts val="1000"/>
              </a:spcBef>
              <a:spcAft>
                <a:spcPts val="1000"/>
              </a:spcAft>
              <a:buSzPts val="1400"/>
              <a:buChar char="●"/>
            </a:pPr>
            <a:r>
              <a:rPr lang="nl" sz="1400"/>
              <a:t>The estimators provide more inaccurate results for Scenario B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0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References</a:t>
            </a:r>
            <a:endParaRPr/>
          </a:p>
        </p:txBody>
      </p:sp>
      <p:sp>
        <p:nvSpPr>
          <p:cNvPr id="287" name="Google Shape;287;p40"/>
          <p:cNvSpPr txBox="1"/>
          <p:nvPr>
            <p:ph idx="1" type="body"/>
          </p:nvPr>
        </p:nvSpPr>
        <p:spPr>
          <a:xfrm>
            <a:off x="311700" y="1505700"/>
            <a:ext cx="85206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[1]: </a:t>
            </a:r>
            <a:r>
              <a:rPr lang="nl"/>
              <a:t>Pettorru</a:t>
            </a:r>
            <a:r>
              <a:rPr lang="nl"/>
              <a:t>, G., </a:t>
            </a:r>
            <a:r>
              <a:rPr lang="nl"/>
              <a:t>Pilloni, V.</a:t>
            </a:r>
            <a:r>
              <a:rPr lang="nl"/>
              <a:t> &amp;</a:t>
            </a:r>
            <a:r>
              <a:rPr lang="nl"/>
              <a:t> </a:t>
            </a:r>
            <a:r>
              <a:rPr lang="nl"/>
              <a:t>Martalo, M. (2023). A Hybrid WiFi/Bluetooth RSS Dataset with Application to Multilateration-Based Localization. Department of Electrical and Electronic Engineering, University of Cagliari, Italy. pp. 293-298.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nl"/>
              <a:t>[2]: Gustafson, C., Abbas, T., Bolin, D., &amp; Tufvesson, F. (2015). Statistical modeling and estimation of censored pathloss data. IEEE Wireless Communications Letters, 4(5), 569-572.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nl"/>
              <a:t>[3]: Data Analytics course 2023-2024. Lecture 5: ML estimation. Lecture slides.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5"/>
          <p:cNvSpPr txBox="1"/>
          <p:nvPr>
            <p:ph type="title"/>
          </p:nvPr>
        </p:nvSpPr>
        <p:spPr>
          <a:xfrm>
            <a:off x="311700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The experimental setup (A)</a:t>
            </a:r>
            <a:endParaRPr/>
          </a:p>
        </p:txBody>
      </p:sp>
      <p:sp>
        <p:nvSpPr>
          <p:cNvPr id="78" name="Google Shape;78;p15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nl"/>
              <a:t>6 anchors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nl"/>
              <a:t>Actual distance (Euclidean metric)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nl"/>
              <a:t>Power value bursts anchors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15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0" name="Google Shape;8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2400" y="1505700"/>
            <a:ext cx="3999900" cy="3247789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3475" y="2267950"/>
            <a:ext cx="3257400" cy="41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6400" y="3031550"/>
            <a:ext cx="2732750" cy="324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The experimental setup (B)</a:t>
            </a:r>
            <a:endParaRPr/>
          </a:p>
        </p:txBody>
      </p:sp>
      <p:sp>
        <p:nvSpPr>
          <p:cNvPr id="88" name="Google Shape;88;p16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nl"/>
              <a:t>7 anchors</a:t>
            </a:r>
            <a:endParaRPr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nl"/>
              <a:t>small obstruction</a:t>
            </a:r>
            <a:endParaRPr/>
          </a:p>
        </p:txBody>
      </p:sp>
      <p:sp>
        <p:nvSpPr>
          <p:cNvPr id="89" name="Google Shape;89;p16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0" name="Google Shape;9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2400" y="1505700"/>
            <a:ext cx="3999901" cy="3310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7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The experimental setup (C)</a:t>
            </a:r>
            <a:endParaRPr/>
          </a:p>
        </p:txBody>
      </p:sp>
      <p:sp>
        <p:nvSpPr>
          <p:cNvPr id="96" name="Google Shape;96;p17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nl"/>
              <a:t>6 anchors</a:t>
            </a:r>
            <a:endParaRPr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nl"/>
              <a:t>Inside</a:t>
            </a:r>
            <a:endParaRPr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nl"/>
              <a:t>multiple obstructions</a:t>
            </a:r>
            <a:endParaRPr/>
          </a:p>
        </p:txBody>
      </p:sp>
      <p:sp>
        <p:nvSpPr>
          <p:cNvPr id="97" name="Google Shape;97;p17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8" name="Google Shape;9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5600" y="1505700"/>
            <a:ext cx="3999901" cy="32772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The structure of the dataset</a:t>
            </a:r>
            <a:endParaRPr/>
          </a:p>
        </p:txBody>
      </p:sp>
      <p:sp>
        <p:nvSpPr>
          <p:cNvPr id="104" name="Google Shape;104;p18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nl"/>
              <a:t>The dataset contains three scenarios A, B and C</a:t>
            </a:r>
            <a:endParaRPr/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SzPts val="1300"/>
              <a:buChar char="●"/>
            </a:pPr>
            <a:r>
              <a:rPr lang="nl"/>
              <a:t>The scenarios contain subfolders of transmission technique (RPI or Arduino), measurement method (BLT or WiFi) and eventually the files for each Anchor.</a:t>
            </a:r>
            <a:endParaRPr/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SzPts val="1300"/>
              <a:buChar char="●"/>
            </a:pPr>
            <a:r>
              <a:rPr lang="nl"/>
              <a:t>Each transmission technique and measurement method has its own anchor files.</a:t>
            </a:r>
            <a:endParaRPr/>
          </a:p>
          <a:p>
            <a:pPr indent="-311150" lvl="0" marL="457200" rtl="0" algn="l">
              <a:spcBef>
                <a:spcPts val="1000"/>
              </a:spcBef>
              <a:spcAft>
                <a:spcPts val="1000"/>
              </a:spcAft>
              <a:buSzPts val="1300"/>
              <a:buChar char="●"/>
            </a:pPr>
            <a:r>
              <a:rPr lang="nl"/>
              <a:t>A</a:t>
            </a:r>
            <a:r>
              <a:rPr lang="nl"/>
              <a:t>lso a Scenario 0 which is for preliminary analysis of the experimental environment.</a:t>
            </a:r>
            <a:endParaRPr/>
          </a:p>
        </p:txBody>
      </p:sp>
      <p:pic>
        <p:nvPicPr>
          <p:cNvPr id="105" name="Google Shape;10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4000" y="1409750"/>
            <a:ext cx="4527599" cy="3155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9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Characterization of the dataset</a:t>
            </a:r>
            <a:endParaRPr/>
          </a:p>
        </p:txBody>
      </p:sp>
      <p:sp>
        <p:nvSpPr>
          <p:cNvPr id="111" name="Google Shape;111;p19"/>
          <p:cNvSpPr txBox="1"/>
          <p:nvPr>
            <p:ph idx="1" type="body"/>
          </p:nvPr>
        </p:nvSpPr>
        <p:spPr>
          <a:xfrm>
            <a:off x="311700" y="1505700"/>
            <a:ext cx="8157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nl" sz="1600"/>
              <a:t>The task was to do a statistical characterization of the anchors’ RSS values for each scenario.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nl" sz="1600"/>
              <a:t>The variables analysed were mean, median and variance.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600"/>
              <a:buChar char="●"/>
            </a:pPr>
            <a:r>
              <a:rPr lang="nl" sz="1600"/>
              <a:t>Distribution of the RSS values between anchors was also done </a:t>
            </a:r>
            <a:endParaRPr sz="16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0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Scenario A, Bluetooth Dataset</a:t>
            </a:r>
            <a:endParaRPr/>
          </a:p>
        </p:txBody>
      </p:sp>
      <p:sp>
        <p:nvSpPr>
          <p:cNvPr id="117" name="Google Shape;117;p20"/>
          <p:cNvSpPr txBox="1"/>
          <p:nvPr>
            <p:ph idx="1" type="body"/>
          </p:nvPr>
        </p:nvSpPr>
        <p:spPr>
          <a:xfrm>
            <a:off x="-29100" y="1796475"/>
            <a:ext cx="21675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nl"/>
              <a:t>Anchor 1: 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nl"/>
              <a:t>mean: -71.32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nl"/>
              <a:t>median: -71.0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nl"/>
              <a:t>variance: 5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nl"/>
              <a:t>Anchor 2: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nl"/>
              <a:t>mean: </a:t>
            </a:r>
            <a:r>
              <a:rPr lang="nl" sz="1200"/>
              <a:t>-</a:t>
            </a:r>
            <a:r>
              <a:rPr lang="nl"/>
              <a:t>75.961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nl"/>
              <a:t>median: -75.0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nl"/>
              <a:t>variance: 9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nl"/>
              <a:t>Anchor 3: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nl"/>
              <a:t>mean: -69.591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nl"/>
              <a:t>median: -71.0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nl"/>
              <a:t>variance: 20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700"/>
          </a:p>
        </p:txBody>
      </p:sp>
      <p:sp>
        <p:nvSpPr>
          <p:cNvPr id="118" name="Google Shape;118;p20"/>
          <p:cNvSpPr txBox="1"/>
          <p:nvPr>
            <p:ph idx="1" type="body"/>
          </p:nvPr>
        </p:nvSpPr>
        <p:spPr>
          <a:xfrm>
            <a:off x="2167500" y="1770950"/>
            <a:ext cx="21675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nl"/>
              <a:t>Anchor 4: 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nl"/>
              <a:t>mean: -70.686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nl"/>
              <a:t>median: -71.0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nl"/>
              <a:t>variance: 12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nl"/>
              <a:t>Anchor 5: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nl"/>
              <a:t>mean: -72.958</a:t>
            </a:r>
            <a:endParaRPr sz="1300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nl"/>
              <a:t>median: -72.0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nl"/>
              <a:t>variance: 5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nl"/>
              <a:t>Anchor 6: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nl"/>
              <a:t>mean: -59.897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nl"/>
              <a:t>median: -60.0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nl"/>
              <a:t>variance: 2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700"/>
          </a:p>
        </p:txBody>
      </p:sp>
      <p:pic>
        <p:nvPicPr>
          <p:cNvPr id="119" name="Google Shape;11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7400" y="1480600"/>
            <a:ext cx="4504199" cy="33106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1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Scenario A, WiFi Dataset</a:t>
            </a:r>
            <a:endParaRPr/>
          </a:p>
        </p:txBody>
      </p:sp>
      <p:sp>
        <p:nvSpPr>
          <p:cNvPr id="125" name="Google Shape;125;p21"/>
          <p:cNvSpPr txBox="1"/>
          <p:nvPr>
            <p:ph idx="1" type="body"/>
          </p:nvPr>
        </p:nvSpPr>
        <p:spPr>
          <a:xfrm>
            <a:off x="-29100" y="1796475"/>
            <a:ext cx="21675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nl"/>
              <a:t>Anchor 1: 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nl"/>
              <a:t>mean: -65.568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nl"/>
              <a:t>median: -67.0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nl"/>
              <a:t>variance: 84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nl"/>
              <a:t>Anchor 2: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nl"/>
              <a:t>mean: </a:t>
            </a:r>
            <a:r>
              <a:rPr lang="nl" sz="1200"/>
              <a:t>-55.9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nl"/>
              <a:t>median: -57.0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nl"/>
              <a:t>variance: 112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nl"/>
              <a:t>Anchor 3: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nl"/>
              <a:t>mean: -53.419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nl"/>
              <a:t>median: -53.0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nl"/>
              <a:t>variance: 124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700"/>
          </a:p>
        </p:txBody>
      </p:sp>
      <p:sp>
        <p:nvSpPr>
          <p:cNvPr id="126" name="Google Shape;126;p21"/>
          <p:cNvSpPr txBox="1"/>
          <p:nvPr>
            <p:ph idx="1" type="body"/>
          </p:nvPr>
        </p:nvSpPr>
        <p:spPr>
          <a:xfrm>
            <a:off x="2167500" y="1770950"/>
            <a:ext cx="21675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nl"/>
              <a:t>Anchor 4: 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nl"/>
              <a:t>mean: -47.639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nl"/>
              <a:t>median: -48.0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nl"/>
              <a:t>variance: 84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nl"/>
              <a:t>Anchor 5: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nl"/>
              <a:t>mean: -60.118</a:t>
            </a:r>
            <a:endParaRPr sz="1300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nl"/>
              <a:t>median: -61.0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nl"/>
              <a:t>variance: 118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nl"/>
              <a:t>Anchor 6: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nl"/>
              <a:t>mean: -54.85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nl"/>
              <a:t>median: -56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nl"/>
              <a:t>variance: 106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700"/>
          </a:p>
        </p:txBody>
      </p:sp>
      <p:pic>
        <p:nvPicPr>
          <p:cNvPr id="127" name="Google Shape;12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01950" y="1447725"/>
            <a:ext cx="4504201" cy="33166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aradigm">
  <a:themeElements>
    <a:clrScheme name="Paradigm">
      <a:dk1>
        <a:srgbClr val="31394D"/>
      </a:dk1>
      <a:lt1>
        <a:srgbClr val="FFFFFF"/>
      </a:lt1>
      <a:dk2>
        <a:srgbClr val="666666"/>
      </a:dk2>
      <a:lt2>
        <a:srgbClr val="626B73"/>
      </a:lt2>
      <a:accent1>
        <a:srgbClr val="002F4A"/>
      </a:accent1>
      <a:accent2>
        <a:srgbClr val="D9C4B1"/>
      </a:accent2>
      <a:accent3>
        <a:srgbClr val="EDE3DA"/>
      </a:accent3>
      <a:accent4>
        <a:srgbClr val="B85741"/>
      </a:accent4>
      <a:accent5>
        <a:srgbClr val="009384"/>
      </a:accent5>
      <a:accent6>
        <a:srgbClr val="D0F6FF"/>
      </a:accent6>
      <a:hlink>
        <a:srgbClr val="009384"/>
      </a:hlink>
      <a:folHlink>
        <a:srgbClr val="0093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